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2" r:id="rId12"/>
    <p:sldId id="305" r:id="rId13"/>
    <p:sldId id="294" r:id="rId14"/>
    <p:sldId id="291" r:id="rId15"/>
    <p:sldId id="295" r:id="rId16"/>
    <p:sldId id="297" r:id="rId17"/>
    <p:sldId id="306" r:id="rId18"/>
    <p:sldId id="298" r:id="rId19"/>
    <p:sldId id="299" r:id="rId20"/>
    <p:sldId id="300" r:id="rId21"/>
    <p:sldId id="283" r:id="rId22"/>
    <p:sldId id="301" r:id="rId23"/>
    <p:sldId id="302" r:id="rId24"/>
    <p:sldId id="303" r:id="rId25"/>
    <p:sldId id="304" r:id="rId26"/>
    <p:sldId id="277" r:id="rId27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2314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32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2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11" Type="http://schemas.openxmlformats.org/officeDocument/2006/relationships/image" Target="../media/image3.gif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91" y="389314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94A53F-E7B4-43F8-B7DA-BB700E37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601" y="3116693"/>
            <a:ext cx="1368152" cy="24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NDC </a:t>
            </a:r>
            <a:r>
              <a:rPr lang="ko-KR" altLang="en-US" sz="1200" dirty="0">
                <a:latin typeface="Consolas" panose="020B0609020204030204" pitchFamily="49" charset="0"/>
              </a:rPr>
              <a:t>좌표계이니까 그렇습니다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799F00-961D-4B35-A9B7-DEB2B9A9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058" y="1335852"/>
            <a:ext cx="1673842" cy="16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Linear mapping (</a:t>
            </a:r>
            <a:r>
              <a:rPr lang="ko-KR" altLang="en-US" b="1" dirty="0"/>
              <a:t>선형 사상</a:t>
            </a:r>
            <a:r>
              <a:rPr lang="en-US" altLang="ko-KR" b="1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벡터 공간과 벡터 공간 사이를 이어주는 규칙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atin typeface="Consolas" panose="020B0609020204030204" pitchFamily="49" charset="0"/>
              </a:rPr>
              <a:t>A,B</a:t>
            </a:r>
            <a:r>
              <a:rPr lang="ko-KR" altLang="en-US" sz="1400" b="1" dirty="0">
                <a:latin typeface="Consolas" panose="020B0609020204030204" pitchFamily="49" charset="0"/>
              </a:rPr>
              <a:t>를 선형사상 시키는 </a:t>
            </a:r>
            <a:r>
              <a:rPr lang="ko-KR" altLang="en-US" sz="14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이 식</a:t>
            </a:r>
            <a:r>
              <a:rPr lang="ko-KR" altLang="en-US" sz="1400" b="1" dirty="0">
                <a:latin typeface="Consolas" panose="020B0609020204030204" pitchFamily="49" charset="0"/>
              </a:rPr>
              <a:t>을 이해하기 위해 </a:t>
            </a:r>
            <a:r>
              <a:rPr lang="en-US" altLang="ko-KR" sz="1400" b="1" dirty="0">
                <a:latin typeface="Consolas" panose="020B0609020204030204" pitchFamily="49" charset="0"/>
              </a:rPr>
              <a:t>-1 ~ 1 </a:t>
            </a:r>
            <a:r>
              <a:rPr lang="ko-KR" altLang="en-US" sz="1400" b="1" dirty="0">
                <a:latin typeface="Consolas" panose="020B0609020204030204" pitchFamily="49" charset="0"/>
              </a:rPr>
              <a:t>사이의 선형 사상을 </a:t>
            </a:r>
            <a:r>
              <a:rPr lang="ko-KR" altLang="en-US" sz="1400" b="1" dirty="0" err="1">
                <a:latin typeface="Consolas" panose="020B0609020204030204" pitchFamily="49" charset="0"/>
              </a:rPr>
              <a:t>이해해야합니다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pPr marL="742950" lvl="1" indent="-285750">
              <a:buFontTx/>
              <a:buChar char="-"/>
            </a:pP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6081374" y="2564127"/>
            <a:ext cx="3600400" cy="416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/>
              <a:t>두 식을 풀기</a:t>
            </a: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최종 식</a:t>
            </a:r>
            <a:endParaRPr lang="en-US" altLang="ko-KR" sz="1400" dirty="0"/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25" y="2617270"/>
            <a:ext cx="1184274" cy="1031205"/>
          </a:xfrm>
          <a:prstGeom prst="rect">
            <a:avLst/>
          </a:prstGeom>
        </p:spPr>
      </p:pic>
      <p:pic>
        <p:nvPicPr>
          <p:cNvPr id="1026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475E9D0C-93E3-440B-A97B-3DF1BC0E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4" y="3717032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C88E7-0043-410D-8EA7-F45B29EAA607}"/>
              </a:ext>
            </a:extLst>
          </p:cNvPr>
          <p:cNvSpPr txBox="1">
            <a:spLocks/>
          </p:cNvSpPr>
          <p:nvPr/>
        </p:nvSpPr>
        <p:spPr>
          <a:xfrm>
            <a:off x="4395314" y="2752864"/>
            <a:ext cx="1656184" cy="720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/>
              <a:t>x=a </a:t>
            </a:r>
            <a:r>
              <a:rPr lang="ko-KR" altLang="en-US" dirty="0"/>
              <a:t>→</a:t>
            </a:r>
            <a:r>
              <a:rPr lang="en-US" altLang="ko-KR" dirty="0"/>
              <a:t> x′=−1</a:t>
            </a:r>
          </a:p>
          <a:p>
            <a:r>
              <a:rPr lang="en-US" altLang="ko-KR" dirty="0"/>
              <a:t>x=b </a:t>
            </a:r>
            <a:r>
              <a:rPr lang="ko-KR" altLang="en-US" dirty="0"/>
              <a:t>→ </a:t>
            </a:r>
            <a:r>
              <a:rPr lang="en-US" altLang="ko-KR" dirty="0"/>
              <a:t>x′=+1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6DC4A5-9838-4D0E-BA83-F42E1BC41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16" y="5687312"/>
            <a:ext cx="1890744" cy="658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279B5-01F7-4702-A31A-5332210ED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580" y="4500437"/>
            <a:ext cx="2214408" cy="96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D5CAF-B017-4BE5-92B6-66274301B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767" y="4500437"/>
            <a:ext cx="1295258" cy="737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753BF-B4BD-4C18-8EC1-C4836A2FA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646" y="2847083"/>
            <a:ext cx="1228896" cy="28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F96620-817C-48CF-91AE-F160EBC5D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560" y="3387745"/>
            <a:ext cx="1516941" cy="658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5E6C5-0539-45E8-8F3D-9BC072BF9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116" y="3411557"/>
            <a:ext cx="1457743" cy="665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FC008-6816-4C6A-BAFD-395E65A9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83944">
            <a:off x="2865906" y="4990518"/>
            <a:ext cx="471038" cy="761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CC3AFB-6A30-46DB-B5EA-86056766A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2465">
            <a:off x="4881713" y="3661441"/>
            <a:ext cx="644085" cy="15694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395E84-7AC9-4254-8DC2-89CEB5E0D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845" y="2457314"/>
            <a:ext cx="1705213" cy="971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14F063-0169-4165-9639-5F109C946524}"/>
              </a:ext>
            </a:extLst>
          </p:cNvPr>
          <p:cNvCxnSpPr>
            <a:cxnSpLocks/>
          </p:cNvCxnSpPr>
          <p:nvPr/>
        </p:nvCxnSpPr>
        <p:spPr>
          <a:xfrm flipH="1">
            <a:off x="2926060" y="2287707"/>
            <a:ext cx="1696730" cy="41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493458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465" y="1768093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C63D16-8D54-4C66-B9EF-A3A88A79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40" y="3140968"/>
            <a:ext cx="684158" cy="1105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33A1-1977-43D7-A4AF-5CB21424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6" y="4398830"/>
            <a:ext cx="338097" cy="5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34672" y="1515581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같은 높이의 물체는 가까이 있을 때는 더 크게 보이고</a:t>
            </a:r>
            <a:r>
              <a:rPr lang="en-US" altLang="ko-KR" sz="1200" dirty="0"/>
              <a:t> </a:t>
            </a:r>
            <a:r>
              <a:rPr lang="ko-KR" altLang="en-US" sz="1200" dirty="0"/>
              <a:t>멀리 있을 때는 더 작게 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닮음 삼각형의 성질을 바탕으로</a:t>
            </a:r>
            <a:r>
              <a:rPr lang="en-US" altLang="ko-KR" sz="1200" dirty="0"/>
              <a:t> (x, y, z)</a:t>
            </a:r>
            <a:r>
              <a:rPr lang="ko-KR" altLang="en-US" sz="1200" dirty="0"/>
              <a:t>가 평면 </a:t>
            </a:r>
            <a:r>
              <a:rPr lang="en-US" altLang="ko-KR" sz="1200" dirty="0"/>
              <a:t>z = n</a:t>
            </a:r>
            <a:r>
              <a:rPr lang="ko-KR" altLang="en-US" sz="1200" dirty="0"/>
              <a:t>에 투영될 때</a:t>
            </a:r>
            <a:r>
              <a:rPr lang="en-US" altLang="ko-KR" sz="1200" dirty="0"/>
              <a:t> </a:t>
            </a:r>
            <a:r>
              <a:rPr lang="ko-KR" altLang="en-US" sz="1200" dirty="0"/>
              <a:t>위치 </a:t>
            </a:r>
            <a:r>
              <a:rPr lang="en-US" altLang="ko-KR" sz="1200" dirty="0"/>
              <a:t>(x', y', n)</a:t>
            </a:r>
            <a:r>
              <a:rPr lang="ko-KR" altLang="en-US" sz="1200" dirty="0"/>
              <a:t>을 구할 수 있습니다</a:t>
            </a:r>
            <a:endParaRPr lang="en-US" altLang="ko-KR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8359955" y="2322368"/>
            <a:ext cx="3409617" cy="2937548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4562" y="5103617"/>
              <a:ext cx="284588" cy="4138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FF1ADB-9A03-4595-A7A0-456E0842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15" y="1355282"/>
            <a:ext cx="1530909" cy="59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B44BC-9A3B-4FBD-9C3A-7E71B7F41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10" y="1898485"/>
            <a:ext cx="1555515" cy="564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A0531F-9F46-4011-92FF-940B17FF31A9}"/>
              </a:ext>
            </a:extLst>
          </p:cNvPr>
          <p:cNvSpPr txBox="1">
            <a:spLocks/>
          </p:cNvSpPr>
          <p:nvPr/>
        </p:nvSpPr>
        <p:spPr>
          <a:xfrm>
            <a:off x="1512982" y="2308319"/>
            <a:ext cx="6081519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행렬 곱은 </a:t>
            </a:r>
            <a:r>
              <a:rPr lang="ko-KR" altLang="en-US" sz="1200" b="1" dirty="0"/>
              <a:t>선형</a:t>
            </a:r>
            <a:r>
              <a:rPr lang="ko-KR" altLang="en-US" sz="1200" dirty="0"/>
              <a:t>이라 </a:t>
            </a:r>
            <a:r>
              <a:rPr lang="en-US" altLang="ko-KR" sz="1200" dirty="0"/>
              <a:t>1/z1/z1/z </a:t>
            </a:r>
            <a:r>
              <a:rPr lang="ko-KR" altLang="en-US" sz="1200" dirty="0"/>
              <a:t>같은 나눗셈을</a:t>
            </a:r>
            <a:r>
              <a:rPr lang="en-US" altLang="ko-KR" sz="1200" dirty="0"/>
              <a:t> </a:t>
            </a:r>
            <a:r>
              <a:rPr lang="ko-KR" altLang="en-US" sz="1200" dirty="0"/>
              <a:t>직접 만들 수 없습니다</a:t>
            </a:r>
            <a:r>
              <a:rPr lang="en-US" altLang="ko-KR" sz="12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그래서 </a:t>
            </a:r>
            <a:r>
              <a:rPr lang="ko-KR" altLang="en-US" sz="1400" b="1" dirty="0"/>
              <a:t>동차 좌표</a:t>
            </a:r>
            <a:r>
              <a:rPr lang="en-US" altLang="ko-KR" sz="1400" b="1" dirty="0"/>
              <a:t>(homogeneous coordinate)</a:t>
            </a:r>
            <a:r>
              <a:rPr lang="ko-KR" altLang="en-US" sz="1100" dirty="0"/>
              <a:t> 를 씁니다</a:t>
            </a:r>
            <a:endParaRPr lang="en-US" altLang="ko-KR" sz="1100" dirty="0"/>
          </a:p>
          <a:p>
            <a:r>
              <a:rPr lang="ko-KR" altLang="en-US" sz="1200" dirty="0"/>
              <a:t>동차좌표 한 번에 표현하려고 “원근 나눗셈 전” 벡터를 이렇게 상상할 수 있습니다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5CE79-6426-481F-ABDF-5E52D8194B03}"/>
              </a:ext>
            </a:extLst>
          </p:cNvPr>
          <p:cNvSpPr/>
          <p:nvPr/>
        </p:nvSpPr>
        <p:spPr>
          <a:xfrm>
            <a:off x="1512982" y="6270863"/>
            <a:ext cx="969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</a:t>
            </a:r>
            <a:r>
              <a:rPr lang="en-US" altLang="ko-KR" sz="1200" dirty="0"/>
              <a:t>: </a:t>
            </a:r>
            <a:r>
              <a:rPr lang="ko-KR" altLang="en-US" sz="1200" b="1" dirty="0"/>
              <a:t>동차좌표에서</a:t>
            </a:r>
            <a:r>
              <a:rPr lang="ko-KR" altLang="en-US" sz="1200" dirty="0"/>
              <a:t>는 </a:t>
            </a:r>
            <a:r>
              <a:rPr lang="en-US" altLang="ko-KR" sz="1200" dirty="0"/>
              <a:t>(X,Y,Z,W)(X,Y,Z,W)(X,Y,Z,W) </a:t>
            </a:r>
            <a:r>
              <a:rPr lang="ko-KR" altLang="en-US" sz="1200" dirty="0"/>
              <a:t>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kX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kZ</a:t>
            </a:r>
            <a:r>
              <a:rPr lang="en-US" altLang="ko-KR" sz="1200" dirty="0"/>
              <a:t>, kW)(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 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같은 점</a:t>
            </a:r>
            <a:r>
              <a:rPr lang="ko-KR" altLang="en-US" sz="1200" dirty="0"/>
              <a:t>을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동차좌표의 “</a:t>
            </a:r>
            <a:r>
              <a:rPr lang="ko-KR" altLang="en-US" sz="1200" b="1" dirty="0">
                <a:solidFill>
                  <a:srgbClr val="FF0000"/>
                </a:solidFill>
              </a:rPr>
              <a:t>배수는 같음</a:t>
            </a:r>
            <a:r>
              <a:rPr lang="ko-KR" altLang="en-US" sz="1200" dirty="0"/>
              <a:t>” 성질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9E56AB-2AC2-42DC-8F3F-0E52955C5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524" y="2996121"/>
            <a:ext cx="5620534" cy="72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42D06-3E33-41BB-AAE1-382B3469ADB8}"/>
              </a:ext>
            </a:extLst>
          </p:cNvPr>
          <p:cNvSpPr txBox="1">
            <a:spLocks/>
          </p:cNvSpPr>
          <p:nvPr/>
        </p:nvSpPr>
        <p:spPr>
          <a:xfrm>
            <a:off x="1534672" y="3935273"/>
            <a:ext cx="7704604" cy="102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/>
              <a:t>W′=z</a:t>
            </a:r>
            <a:r>
              <a:rPr lang="en-US" altLang="ko-KR" sz="1200" dirty="0"/>
              <a:t> </a:t>
            </a:r>
            <a:r>
              <a:rPr lang="ko-KR" altLang="en-US" sz="1200" dirty="0"/>
              <a:t>이 되게 하면</a:t>
            </a:r>
            <a:r>
              <a:rPr lang="en-US" altLang="ko-KR" sz="1200" dirty="0"/>
              <a:t>, X′=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,  Y′=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'=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,\;Y'=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nx,Y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ny</a:t>
            </a:r>
            <a:r>
              <a:rPr lang="en-US" altLang="ko-KR" sz="1200" dirty="0"/>
              <a:t> </a:t>
            </a:r>
            <a:r>
              <a:rPr lang="ko-KR" altLang="en-US" sz="1200" dirty="0"/>
              <a:t>로 잡는 것만으로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/z,  Y′/W′=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'/W' = 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/z,\;Y'/W' = 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z,Y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/z</a:t>
            </a:r>
            <a:r>
              <a:rPr lang="ko-KR" altLang="en-US" sz="1200" dirty="0"/>
              <a:t>가 자동으로 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이제 “</a:t>
            </a:r>
            <a:r>
              <a:rPr lang="en-US" altLang="ko-KR" sz="1200" dirty="0" err="1"/>
              <a:t>persp→ortho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시야절두체를</a:t>
            </a:r>
            <a:r>
              <a:rPr lang="ko-KR" altLang="en-US" sz="1200" dirty="0"/>
              <a:t> 직교 박스로 ‘펴는’ 단계</a:t>
            </a:r>
            <a:r>
              <a:rPr lang="en-US" altLang="ko-KR" sz="1200" dirty="0"/>
              <a:t>)”</a:t>
            </a:r>
            <a:r>
              <a:rPr lang="ko-KR" altLang="en-US" sz="1200" dirty="0"/>
              <a:t>에서는 </a:t>
            </a:r>
            <a:r>
              <a:rPr lang="en-US" altLang="ko-KR" sz="1200" b="1" dirty="0" err="1"/>
              <a:t>x,y</a:t>
            </a:r>
            <a:r>
              <a:rPr lang="ko-KR" altLang="en-US" sz="1200" b="1" dirty="0"/>
              <a:t>만 눌러 주고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는 그대로 두면 됩니다</a:t>
            </a:r>
            <a:endParaRPr lang="en-US" altLang="ko-KR" sz="1200" b="1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분할 후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그대로 </a:t>
            </a:r>
            <a:r>
              <a:rPr lang="en-US" altLang="ko-KR" sz="1200" b="1" dirty="0"/>
              <a:t>z</a:t>
            </a:r>
            <a:r>
              <a:rPr lang="ko-KR" altLang="en-US" sz="1200" dirty="0"/>
              <a:t>가 되게 하려면</a:t>
            </a: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B5A53F1-AC91-47CA-A51D-4B8BF05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079" y="4895988"/>
            <a:ext cx="3534268" cy="714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A9D63A-D5F8-4A44-857D-CED201FBB7F3}"/>
              </a:ext>
            </a:extLst>
          </p:cNvPr>
          <p:cNvSpPr txBox="1">
            <a:spLocks/>
          </p:cNvSpPr>
          <p:nvPr/>
        </p:nvSpPr>
        <p:spPr>
          <a:xfrm>
            <a:off x="1593436" y="5610463"/>
            <a:ext cx="7704604" cy="5341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그런데 일반 </a:t>
            </a:r>
            <a:r>
              <a:rPr lang="en-US" altLang="ko-KR" sz="1200" dirty="0"/>
              <a:t>z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z^2 </a:t>
            </a:r>
            <a:r>
              <a:rPr lang="ko-KR" altLang="en-US" sz="1200" dirty="0"/>
              <a:t>을 </a:t>
            </a:r>
            <a:r>
              <a:rPr lang="ko-KR" altLang="en-US" sz="1200" b="1" dirty="0"/>
              <a:t>선형 행렬</a:t>
            </a:r>
            <a:r>
              <a:rPr lang="ko-KR" altLang="en-US" sz="1200" dirty="0"/>
              <a:t>로는 직접 만들 수 없죠</a:t>
            </a:r>
            <a:r>
              <a:rPr lang="en-US" altLang="ko-KR" sz="1200" dirty="0"/>
              <a:t>(</a:t>
            </a:r>
            <a:r>
              <a:rPr lang="ko-KR" altLang="en-US" sz="1200" dirty="0"/>
              <a:t>비선형이니까</a:t>
            </a:r>
            <a:r>
              <a:rPr lang="en-US" altLang="ko-KR" sz="1200" dirty="0"/>
              <a:t>).</a:t>
            </a:r>
            <a:br>
              <a:rPr lang="en-US" altLang="ko-KR" sz="1200" dirty="0"/>
            </a:br>
            <a:r>
              <a:rPr lang="ko-KR" altLang="en-US" sz="1200" dirty="0"/>
              <a:t>그래서 </a:t>
            </a:r>
            <a:r>
              <a:rPr lang="ko-KR" altLang="en-US" sz="1200" b="1" dirty="0"/>
              <a:t>특정 두 단면</a:t>
            </a:r>
            <a:r>
              <a:rPr lang="ko-KR" altLang="en-US" sz="1200" dirty="0"/>
              <a:t>에서만 조건을 걸어 선형식을 맞춥니다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374443" y="2164518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3105582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374443" y="4360394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941" y="502395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971" y="3641555"/>
            <a:ext cx="4591720" cy="590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1701924" y="2348880"/>
            <a:ext cx="3456974" cy="2683074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9896" y="5146513"/>
              <a:ext cx="259726" cy="3776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9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8749448" cy="656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92" y="2524141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4" y="3009725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77" y="3371349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888" y="3328480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00384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426DE-44AE-4F0F-99A5-5394C94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860" y="1988840"/>
            <a:ext cx="1512168" cy="27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140790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43" y="5440363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3561920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Direct3D</a:t>
            </a:r>
            <a:r>
              <a:rPr lang="ko-KR" altLang="en-US" sz="1400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sz="1400" dirty="0">
                <a:latin typeface="Consolas" panose="020B0609020204030204" pitchFamily="49" charset="0"/>
              </a:rPr>
              <a:t>로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</a:rPr>
              <a:t>Directx</a:t>
            </a:r>
            <a:r>
              <a:rPr lang="ko-KR" altLang="en-US" sz="1400" dirty="0">
                <a:latin typeface="Consolas" panose="020B0609020204030204" pitchFamily="49" charset="0"/>
              </a:rPr>
              <a:t>의 경우에 </a:t>
            </a:r>
            <a:r>
              <a:rPr lang="en-US" altLang="ko-KR" sz="1400" dirty="0">
                <a:latin typeface="Consolas" panose="020B0609020204030204" pitchFamily="49" charset="0"/>
              </a:rPr>
              <a:t>3x3 </a:t>
            </a:r>
            <a:r>
              <a:rPr lang="ko-KR" altLang="en-US" sz="1400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</a:rPr>
              <a:t>변환된 좌표 기저의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x'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'), y'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j’),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z'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k')</a:t>
            </a:r>
            <a:r>
              <a:rPr lang="ko-KR" altLang="en-US" sz="1400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877" y="3658651"/>
            <a:ext cx="889732" cy="14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스케일링은 객체의 크기를 변경하는 것을 의미합니다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축</a:t>
            </a:r>
            <a:r>
              <a:rPr lang="en-US" altLang="ko-KR" sz="1600" dirty="0"/>
              <a:t>, y</a:t>
            </a:r>
            <a:r>
              <a:rPr lang="ko-KR" altLang="en-US" sz="1600" dirty="0"/>
              <a:t>축</a:t>
            </a:r>
            <a:r>
              <a:rPr lang="en-US" altLang="ko-KR" sz="1600" dirty="0"/>
              <a:t>, z</a:t>
            </a:r>
            <a:r>
              <a:rPr lang="ko-KR" altLang="en-US" sz="1600" dirty="0"/>
              <a:t>축의 스케일을 변경하면 객체의 원하는</a:t>
            </a:r>
            <a:endParaRPr lang="en-US" altLang="ko-KR" sz="1600" dirty="0"/>
          </a:p>
          <a:p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</a:t>
            </a:r>
            <a:r>
              <a:rPr lang="en-US" altLang="ko-KR" sz="1600" dirty="0"/>
              <a:t>, </a:t>
            </a:r>
            <a:r>
              <a:rPr lang="ko-KR" altLang="en-US" sz="1600" dirty="0"/>
              <a:t>두께를</a:t>
            </a:r>
            <a:r>
              <a:rPr lang="en-US" altLang="ko-KR" sz="1600" dirty="0"/>
              <a:t> </a:t>
            </a:r>
            <a:r>
              <a:rPr lang="ko-KR" altLang="en-US" sz="1600" dirty="0"/>
              <a:t>수정하거나 가져올 수 있습니다</a:t>
            </a:r>
            <a:endParaRPr lang="en-US" altLang="ko-KR" sz="1600" dirty="0"/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DirectXMath</a:t>
            </a:r>
            <a:r>
              <a:rPr lang="ko-KR" altLang="en-US" sz="1600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latin typeface="Consolas" panose="020B0609020204030204" pitchFamily="49" charset="0"/>
              </a:rPr>
              <a:t>XMMatrixScale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회전은 객체의 방향을 변경합니다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회전을 사용하는 방법을 배울 때 종종 </a:t>
            </a:r>
            <a:r>
              <a:rPr lang="en-US" altLang="ko-KR" sz="1600" dirty="0"/>
              <a:t>x, y, z</a:t>
            </a:r>
            <a:r>
              <a:rPr lang="ko-KR" altLang="en-US" sz="1600" dirty="0"/>
              <a:t>축을 중심으로 한 변환을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8901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두 좌표점의 차이를 </a:t>
            </a:r>
            <a:r>
              <a:rPr lang="ko-KR" altLang="en-US" sz="1400" b="1" dirty="0">
                <a:solidFill>
                  <a:srgbClr val="FF0000"/>
                </a:solidFill>
              </a:rPr>
              <a:t>벡터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0)</a:t>
            </a:r>
            <a:r>
              <a:rPr lang="ko-KR" altLang="en-US" sz="1400" b="1" dirty="0"/>
              <a:t>로 표현하고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점과 벡터의 합을 </a:t>
            </a:r>
            <a:r>
              <a:rPr lang="ko-KR" altLang="en-US" sz="1400" b="1" dirty="0">
                <a:solidFill>
                  <a:srgbClr val="FF0000"/>
                </a:solidFill>
              </a:rPr>
              <a:t>점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ko-KR" altLang="en-US" sz="1400" b="1" dirty="0"/>
              <a:t>으로 표현하는 데 편리합니다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82818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588717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5" y="3651009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75" y="3959350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14363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40046">
            <a:off x="9587527" y="4033110"/>
            <a:ext cx="883195" cy="1449346"/>
          </a:xfrm>
          <a:prstGeom prst="rect">
            <a:avLst/>
          </a:prstGeom>
        </p:spPr>
      </p:pic>
      <p:pic>
        <p:nvPicPr>
          <p:cNvPr id="16" name="Picture 6" descr="Blank Axis Grid , Blank Kenken Online Grid">
            <a:extLst>
              <a:ext uri="{FF2B5EF4-FFF2-40B4-BE49-F238E27FC236}">
                <a16:creationId xmlns:a16="http://schemas.microsoft.com/office/drawing/2014/main" id="{8B8116A1-3DBD-4AD7-A9F0-46A24DA0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78" y="4691543"/>
            <a:ext cx="1813660" cy="19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A89FF2-3A4A-4ACF-ABA7-9E458A2BFB33}"/>
              </a:ext>
            </a:extLst>
          </p:cNvPr>
          <p:cNvSpPr/>
          <p:nvPr/>
        </p:nvSpPr>
        <p:spPr>
          <a:xfrm>
            <a:off x="5495833" y="5246968"/>
            <a:ext cx="842298" cy="81592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917" y="4961270"/>
            <a:ext cx="824182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57" y="2799705"/>
            <a:ext cx="866223" cy="13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3077</Words>
  <Application>Microsoft Office PowerPoint</Application>
  <PresentationFormat>사용자 지정</PresentationFormat>
  <Paragraphs>365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Orthographic View</vt:lpstr>
      <vt:lpstr>DirectXMath Orthographic Transform</vt:lpstr>
      <vt:lpstr>DirectXMath Orthographic View</vt:lpstr>
      <vt:lpstr>DirectXMath Projection Transform</vt:lpstr>
      <vt:lpstr>DirectXMath Perspective 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256</cp:revision>
  <dcterms:created xsi:type="dcterms:W3CDTF">2025-09-02T03:24:19Z</dcterms:created>
  <dcterms:modified xsi:type="dcterms:W3CDTF">2025-09-11T07:13:51Z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